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notesSlides/notesSlide3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2.xml" ContentType="application/vnd.openxmlformats-officedocument.drawingml.chartshapes+xml"/>
  <Override PartName="/ppt/notesSlides/notesSlide3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3.xml" ContentType="application/vnd.openxmlformats-officedocument.drawingml.chartshape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2"/>
  </p:notesMasterIdLst>
  <p:sldIdLst>
    <p:sldId id="257" r:id="rId5"/>
    <p:sldId id="291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7" r:id="rId16"/>
    <p:sldId id="331" r:id="rId17"/>
    <p:sldId id="332" r:id="rId18"/>
    <p:sldId id="333" r:id="rId19"/>
    <p:sldId id="334" r:id="rId20"/>
    <p:sldId id="335" r:id="rId21"/>
    <p:sldId id="338" r:id="rId22"/>
    <p:sldId id="339" r:id="rId23"/>
    <p:sldId id="340" r:id="rId24"/>
    <p:sldId id="341" r:id="rId25"/>
    <p:sldId id="342" r:id="rId26"/>
    <p:sldId id="343" r:id="rId27"/>
    <p:sldId id="344" r:id="rId28"/>
    <p:sldId id="345" r:id="rId29"/>
    <p:sldId id="346" r:id="rId30"/>
    <p:sldId id="347" r:id="rId31"/>
    <p:sldId id="348" r:id="rId32"/>
    <p:sldId id="359" r:id="rId33"/>
    <p:sldId id="360" r:id="rId34"/>
    <p:sldId id="361" r:id="rId35"/>
    <p:sldId id="362" r:id="rId36"/>
    <p:sldId id="363" r:id="rId37"/>
    <p:sldId id="354" r:id="rId38"/>
    <p:sldId id="355" r:id="rId39"/>
    <p:sldId id="356" r:id="rId40"/>
    <p:sldId id="35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3" autoAdjust="0"/>
    <p:restoredTop sz="94182" autoAdjust="0"/>
  </p:normalViewPr>
  <p:slideViewPr>
    <p:cSldViewPr snapToGrid="0">
      <p:cViewPr varScale="1">
        <p:scale>
          <a:sx n="153" d="100"/>
          <a:sy n="153" d="100"/>
        </p:scale>
        <p:origin x="46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1"/>
          <c:order val="0"/>
          <c:tx>
            <c:v>Underweight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Sheet1!$A$9:$A$10</c:f>
              <c:numCache>
                <c:formatCode>General</c:formatCode>
                <c:ptCount val="2"/>
                <c:pt idx="0">
                  <c:v>51</c:v>
                </c:pt>
                <c:pt idx="1">
                  <c:v>56</c:v>
                </c:pt>
              </c:numCache>
            </c:numRef>
          </c:xVal>
          <c:yVal>
            <c:numRef>
              <c:f>Sheet1!$B$9:$B$10</c:f>
              <c:numCache>
                <c:formatCode>General</c:formatCode>
                <c:ptCount val="2"/>
                <c:pt idx="0">
                  <c:v>167</c:v>
                </c:pt>
                <c:pt idx="1">
                  <c:v>174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368-4511-A3FC-DD01A6F2B40F}"/>
            </c:ext>
          </c:extLst>
        </c:ser>
        <c:ser>
          <c:idx val="2"/>
          <c:order val="1"/>
          <c:tx>
            <c:v>Normal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Sheet1!$A$2:$A$8</c:f>
              <c:numCache>
                <c:formatCode>General</c:formatCode>
                <c:ptCount val="7"/>
                <c:pt idx="0">
                  <c:v>62</c:v>
                </c:pt>
                <c:pt idx="1">
                  <c:v>69</c:v>
                </c:pt>
                <c:pt idx="2">
                  <c:v>64</c:v>
                </c:pt>
                <c:pt idx="3">
                  <c:v>65</c:v>
                </c:pt>
                <c:pt idx="4">
                  <c:v>58</c:v>
                </c:pt>
                <c:pt idx="5">
                  <c:v>57</c:v>
                </c:pt>
                <c:pt idx="6">
                  <c:v>55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182</c:v>
                </c:pt>
                <c:pt idx="1">
                  <c:v>176</c:v>
                </c:pt>
                <c:pt idx="2">
                  <c:v>173</c:v>
                </c:pt>
                <c:pt idx="3">
                  <c:v>172</c:v>
                </c:pt>
                <c:pt idx="4">
                  <c:v>169</c:v>
                </c:pt>
                <c:pt idx="5">
                  <c:v>173</c:v>
                </c:pt>
                <c:pt idx="6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368-4511-A3FC-DD01A6F2B40F}"/>
            </c:ext>
          </c:extLst>
        </c:ser>
        <c:ser>
          <c:idx val="0"/>
          <c:order val="2"/>
          <c:tx>
            <c:v>New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Sheet1!$A$11</c:f>
              <c:numCache>
                <c:formatCode>General</c:formatCode>
                <c:ptCount val="1"/>
                <c:pt idx="0">
                  <c:v>57.5</c:v>
                </c:pt>
              </c:numCache>
            </c:numRef>
          </c:xVal>
          <c:yVal>
            <c:numRef>
              <c:f>Sheet1!$B$11</c:f>
              <c:numCache>
                <c:formatCode>General</c:formatCode>
                <c:ptCount val="1"/>
                <c:pt idx="0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368-4511-A3FC-DD01A6F2B4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in val="50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in val="16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039878452846845E-2"/>
          <c:y val="1.5139357842794085E-2"/>
          <c:w val="0.93488667292357841"/>
          <c:h val="0.86015961812016672"/>
        </c:manualLayout>
      </c:layout>
      <c:scatterChart>
        <c:scatterStyle val="lineMarker"/>
        <c:varyColors val="0"/>
        <c:ser>
          <c:idx val="1"/>
          <c:order val="0"/>
          <c:tx>
            <c:v>Underweight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Sheet1!$A$9:$A$10</c:f>
              <c:numCache>
                <c:formatCode>General</c:formatCode>
                <c:ptCount val="2"/>
                <c:pt idx="0">
                  <c:v>51</c:v>
                </c:pt>
                <c:pt idx="1">
                  <c:v>56</c:v>
                </c:pt>
              </c:numCache>
            </c:numRef>
          </c:xVal>
          <c:yVal>
            <c:numRef>
              <c:f>Sheet1!$B$9:$B$10</c:f>
              <c:numCache>
                <c:formatCode>General</c:formatCode>
                <c:ptCount val="2"/>
                <c:pt idx="0">
                  <c:v>167</c:v>
                </c:pt>
                <c:pt idx="1">
                  <c:v>174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368-4511-A3FC-DD01A6F2B40F}"/>
            </c:ext>
          </c:extLst>
        </c:ser>
        <c:ser>
          <c:idx val="2"/>
          <c:order val="1"/>
          <c:tx>
            <c:v>Normal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Pt>
            <c:idx val="6"/>
            <c:marker>
              <c:symbol val="circle"/>
              <c:size val="6"/>
              <c:spPr>
                <a:solidFill>
                  <a:schemeClr val="lt1">
                    <a:lumMod val="75000"/>
                  </a:schemeClr>
                </a:solidFill>
                <a:ln w="9525" cap="rnd">
                  <a:solidFill>
                    <a:schemeClr val="accent4"/>
                  </a:solidFill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9F8D-4501-B4B5-5247C7E9303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Sheet1!$A$2:$A$8</c:f>
              <c:numCache>
                <c:formatCode>General</c:formatCode>
                <c:ptCount val="7"/>
                <c:pt idx="0">
                  <c:v>62</c:v>
                </c:pt>
                <c:pt idx="1">
                  <c:v>69</c:v>
                </c:pt>
                <c:pt idx="2">
                  <c:v>64</c:v>
                </c:pt>
                <c:pt idx="3">
                  <c:v>65</c:v>
                </c:pt>
                <c:pt idx="4">
                  <c:v>58</c:v>
                </c:pt>
                <c:pt idx="5">
                  <c:v>57</c:v>
                </c:pt>
                <c:pt idx="6">
                  <c:v>55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182</c:v>
                </c:pt>
                <c:pt idx="1">
                  <c:v>176</c:v>
                </c:pt>
                <c:pt idx="2">
                  <c:v>173</c:v>
                </c:pt>
                <c:pt idx="3">
                  <c:v>172</c:v>
                </c:pt>
                <c:pt idx="4">
                  <c:v>169</c:v>
                </c:pt>
                <c:pt idx="5">
                  <c:v>173</c:v>
                </c:pt>
                <c:pt idx="6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368-4511-A3FC-DD01A6F2B40F}"/>
            </c:ext>
          </c:extLst>
        </c:ser>
        <c:ser>
          <c:idx val="0"/>
          <c:order val="2"/>
          <c:tx>
            <c:v>New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Sheet1!$A$11</c:f>
              <c:numCache>
                <c:formatCode>General</c:formatCode>
                <c:ptCount val="1"/>
                <c:pt idx="0">
                  <c:v>57.5</c:v>
                </c:pt>
              </c:numCache>
            </c:numRef>
          </c:xVal>
          <c:yVal>
            <c:numRef>
              <c:f>Sheet1!$B$11</c:f>
              <c:numCache>
                <c:formatCode>General</c:formatCode>
                <c:ptCount val="1"/>
                <c:pt idx="0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368-4511-A3FC-DD01A6F2B4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in val="50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in val="16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039878452846845E-2"/>
          <c:y val="1.5139357842794085E-2"/>
          <c:w val="0.93488667292357841"/>
          <c:h val="0.86015961812016672"/>
        </c:manualLayout>
      </c:layout>
      <c:scatterChart>
        <c:scatterStyle val="lineMarker"/>
        <c:varyColors val="0"/>
        <c:ser>
          <c:idx val="1"/>
          <c:order val="0"/>
          <c:tx>
            <c:v>Underweight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Sheet1!$A$9:$A$10</c:f>
              <c:numCache>
                <c:formatCode>General</c:formatCode>
                <c:ptCount val="2"/>
                <c:pt idx="0">
                  <c:v>51</c:v>
                </c:pt>
                <c:pt idx="1">
                  <c:v>56</c:v>
                </c:pt>
              </c:numCache>
            </c:numRef>
          </c:xVal>
          <c:yVal>
            <c:numRef>
              <c:f>Sheet1!$B$9:$B$10</c:f>
              <c:numCache>
                <c:formatCode>General</c:formatCode>
                <c:ptCount val="2"/>
                <c:pt idx="0">
                  <c:v>167</c:v>
                </c:pt>
                <c:pt idx="1">
                  <c:v>174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368-4511-A3FC-DD01A6F2B40F}"/>
            </c:ext>
          </c:extLst>
        </c:ser>
        <c:ser>
          <c:idx val="2"/>
          <c:order val="1"/>
          <c:tx>
            <c:v>Normal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Pt>
            <c:idx val="6"/>
            <c:marker>
              <c:symbol val="circle"/>
              <c:size val="6"/>
              <c:spPr>
                <a:solidFill>
                  <a:schemeClr val="lt1">
                    <a:lumMod val="75000"/>
                  </a:schemeClr>
                </a:solidFill>
                <a:ln w="9525" cap="rnd">
                  <a:solidFill>
                    <a:schemeClr val="accent4"/>
                  </a:solidFill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9F8D-4501-B4B5-5247C7E9303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Sheet1!$A$2:$A$8</c:f>
              <c:numCache>
                <c:formatCode>General</c:formatCode>
                <c:ptCount val="7"/>
                <c:pt idx="0">
                  <c:v>62</c:v>
                </c:pt>
                <c:pt idx="1">
                  <c:v>69</c:v>
                </c:pt>
                <c:pt idx="2">
                  <c:v>64</c:v>
                </c:pt>
                <c:pt idx="3">
                  <c:v>65</c:v>
                </c:pt>
                <c:pt idx="4">
                  <c:v>58</c:v>
                </c:pt>
                <c:pt idx="5">
                  <c:v>57</c:v>
                </c:pt>
                <c:pt idx="6">
                  <c:v>55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182</c:v>
                </c:pt>
                <c:pt idx="1">
                  <c:v>176</c:v>
                </c:pt>
                <c:pt idx="2">
                  <c:v>173</c:v>
                </c:pt>
                <c:pt idx="3">
                  <c:v>172</c:v>
                </c:pt>
                <c:pt idx="4">
                  <c:v>169</c:v>
                </c:pt>
                <c:pt idx="5">
                  <c:v>173</c:v>
                </c:pt>
                <c:pt idx="6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368-4511-A3FC-DD01A6F2B40F}"/>
            </c:ext>
          </c:extLst>
        </c:ser>
        <c:ser>
          <c:idx val="0"/>
          <c:order val="2"/>
          <c:tx>
            <c:v>New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Sheet1!$A$11</c:f>
              <c:numCache>
                <c:formatCode>General</c:formatCode>
                <c:ptCount val="1"/>
                <c:pt idx="0">
                  <c:v>57.5</c:v>
                </c:pt>
              </c:numCache>
            </c:numRef>
          </c:xVal>
          <c:yVal>
            <c:numRef>
              <c:f>Sheet1!$B$11</c:f>
              <c:numCache>
                <c:formatCode>General</c:formatCode>
                <c:ptCount val="1"/>
                <c:pt idx="0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368-4511-A3FC-DD01A6F2B4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in val="50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in val="16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039878452846845E-2"/>
          <c:y val="1.5139357842794085E-2"/>
          <c:w val="0.93488667292357841"/>
          <c:h val="0.86015961812016672"/>
        </c:manualLayout>
      </c:layout>
      <c:scatterChart>
        <c:scatterStyle val="lineMarker"/>
        <c:varyColors val="0"/>
        <c:ser>
          <c:idx val="1"/>
          <c:order val="0"/>
          <c:tx>
            <c:v>Underweight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Sheet1!$A$9:$A$10</c:f>
              <c:numCache>
                <c:formatCode>General</c:formatCode>
                <c:ptCount val="2"/>
                <c:pt idx="0">
                  <c:v>51</c:v>
                </c:pt>
                <c:pt idx="1">
                  <c:v>56</c:v>
                </c:pt>
              </c:numCache>
            </c:numRef>
          </c:xVal>
          <c:yVal>
            <c:numRef>
              <c:f>Sheet1!$B$9:$B$10</c:f>
              <c:numCache>
                <c:formatCode>General</c:formatCode>
                <c:ptCount val="2"/>
                <c:pt idx="0">
                  <c:v>167</c:v>
                </c:pt>
                <c:pt idx="1">
                  <c:v>174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368-4511-A3FC-DD01A6F2B40F}"/>
            </c:ext>
          </c:extLst>
        </c:ser>
        <c:ser>
          <c:idx val="2"/>
          <c:order val="1"/>
          <c:tx>
            <c:v>Normal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Pt>
            <c:idx val="6"/>
            <c:marker>
              <c:symbol val="circle"/>
              <c:size val="6"/>
              <c:spPr>
                <a:solidFill>
                  <a:schemeClr val="lt1">
                    <a:lumMod val="75000"/>
                  </a:schemeClr>
                </a:solidFill>
                <a:ln w="9525" cap="rnd">
                  <a:solidFill>
                    <a:schemeClr val="accent4"/>
                  </a:solidFill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9F8D-4501-B4B5-5247C7E9303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Sheet1!$A$2:$A$8</c:f>
              <c:numCache>
                <c:formatCode>General</c:formatCode>
                <c:ptCount val="7"/>
                <c:pt idx="0">
                  <c:v>62</c:v>
                </c:pt>
                <c:pt idx="1">
                  <c:v>69</c:v>
                </c:pt>
                <c:pt idx="2">
                  <c:v>64</c:v>
                </c:pt>
                <c:pt idx="3">
                  <c:v>65</c:v>
                </c:pt>
                <c:pt idx="4">
                  <c:v>58</c:v>
                </c:pt>
                <c:pt idx="5">
                  <c:v>57</c:v>
                </c:pt>
                <c:pt idx="6">
                  <c:v>55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182</c:v>
                </c:pt>
                <c:pt idx="1">
                  <c:v>176</c:v>
                </c:pt>
                <c:pt idx="2">
                  <c:v>173</c:v>
                </c:pt>
                <c:pt idx="3">
                  <c:v>172</c:v>
                </c:pt>
                <c:pt idx="4">
                  <c:v>169</c:v>
                </c:pt>
                <c:pt idx="5">
                  <c:v>173</c:v>
                </c:pt>
                <c:pt idx="6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368-4511-A3FC-DD01A6F2B40F}"/>
            </c:ext>
          </c:extLst>
        </c:ser>
        <c:ser>
          <c:idx val="0"/>
          <c:order val="2"/>
          <c:tx>
            <c:v>New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Sheet1!$A$11</c:f>
              <c:numCache>
                <c:formatCode>General</c:formatCode>
                <c:ptCount val="1"/>
                <c:pt idx="0">
                  <c:v>57.5</c:v>
                </c:pt>
              </c:numCache>
            </c:numRef>
          </c:xVal>
          <c:yVal>
            <c:numRef>
              <c:f>Sheet1!$B$11</c:f>
              <c:numCache>
                <c:formatCode>General</c:formatCode>
                <c:ptCount val="1"/>
                <c:pt idx="0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368-4511-A3FC-DD01A6F2B4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in val="50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in val="16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039878452846845E-2"/>
          <c:y val="1.5139357842794085E-2"/>
          <c:w val="0.93488667292357841"/>
          <c:h val="0.86015961812016672"/>
        </c:manualLayout>
      </c:layout>
      <c:scatterChart>
        <c:scatterStyle val="lineMarker"/>
        <c:varyColors val="0"/>
        <c:ser>
          <c:idx val="1"/>
          <c:order val="0"/>
          <c:tx>
            <c:v>Underweight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Sheet1!$A$9:$A$10</c:f>
              <c:numCache>
                <c:formatCode>General</c:formatCode>
                <c:ptCount val="2"/>
                <c:pt idx="0">
                  <c:v>51</c:v>
                </c:pt>
                <c:pt idx="1">
                  <c:v>56</c:v>
                </c:pt>
              </c:numCache>
            </c:numRef>
          </c:xVal>
          <c:yVal>
            <c:numRef>
              <c:f>Sheet1!$B$9:$B$10</c:f>
              <c:numCache>
                <c:formatCode>General</c:formatCode>
                <c:ptCount val="2"/>
                <c:pt idx="0">
                  <c:v>167</c:v>
                </c:pt>
                <c:pt idx="1">
                  <c:v>174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368-4511-A3FC-DD01A6F2B40F}"/>
            </c:ext>
          </c:extLst>
        </c:ser>
        <c:ser>
          <c:idx val="2"/>
          <c:order val="1"/>
          <c:tx>
            <c:v>Normal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Pt>
            <c:idx val="6"/>
            <c:marker>
              <c:symbol val="circle"/>
              <c:size val="6"/>
              <c:spPr>
                <a:solidFill>
                  <a:schemeClr val="lt1">
                    <a:lumMod val="75000"/>
                  </a:schemeClr>
                </a:solidFill>
                <a:ln w="9525" cap="rnd">
                  <a:solidFill>
                    <a:schemeClr val="accent4"/>
                  </a:solidFill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9F8D-4501-B4B5-5247C7E9303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Sheet1!$A$2:$A$8</c:f>
              <c:numCache>
                <c:formatCode>General</c:formatCode>
                <c:ptCount val="7"/>
                <c:pt idx="0">
                  <c:v>62</c:v>
                </c:pt>
                <c:pt idx="1">
                  <c:v>69</c:v>
                </c:pt>
                <c:pt idx="2">
                  <c:v>64</c:v>
                </c:pt>
                <c:pt idx="3">
                  <c:v>65</c:v>
                </c:pt>
                <c:pt idx="4">
                  <c:v>58</c:v>
                </c:pt>
                <c:pt idx="5">
                  <c:v>57</c:v>
                </c:pt>
                <c:pt idx="6">
                  <c:v>55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182</c:v>
                </c:pt>
                <c:pt idx="1">
                  <c:v>176</c:v>
                </c:pt>
                <c:pt idx="2">
                  <c:v>173</c:v>
                </c:pt>
                <c:pt idx="3">
                  <c:v>172</c:v>
                </c:pt>
                <c:pt idx="4">
                  <c:v>169</c:v>
                </c:pt>
                <c:pt idx="5">
                  <c:v>173</c:v>
                </c:pt>
                <c:pt idx="6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368-4511-A3FC-DD01A6F2B40F}"/>
            </c:ext>
          </c:extLst>
        </c:ser>
        <c:ser>
          <c:idx val="0"/>
          <c:order val="2"/>
          <c:tx>
            <c:v>New</c:v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Sheet1!$A$11</c:f>
              <c:numCache>
                <c:formatCode>General</c:formatCode>
                <c:ptCount val="1"/>
                <c:pt idx="0">
                  <c:v>57.5</c:v>
                </c:pt>
              </c:numCache>
            </c:numRef>
          </c:xVal>
          <c:yVal>
            <c:numRef>
              <c:f>Sheet1!$B$11</c:f>
              <c:numCache>
                <c:formatCode>General</c:formatCode>
                <c:ptCount val="1"/>
                <c:pt idx="0">
                  <c:v>170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368-4511-A3FC-DD01A6F2B4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in val="50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</c:valAx>
      <c:valAx>
        <c:axId val="198242271"/>
        <c:scaling>
          <c:orientation val="minMax"/>
          <c:min val="16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</c:valAx>
      <c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0.40901</cdr:x>
      <cdr:y>0.14381</cdr:y>
    </cdr:from>
    <cdr:to>
      <cdr:x>0.59757</cdr:x>
      <cdr:y>0.52557</cdr:y>
    </cdr:to>
    <cdr:cxnSp macro="">
      <cdr:nvCxnSpPr>
        <cdr:cNvPr id="2" name="Straight Connector 1">
          <a:extLst xmlns:a="http://schemas.openxmlformats.org/drawingml/2006/main">
            <a:ext uri="{FF2B5EF4-FFF2-40B4-BE49-F238E27FC236}">
              <a16:creationId xmlns:a16="http://schemas.microsoft.com/office/drawing/2014/main" id="{6C69B82D-7C4C-6E1E-83E6-195678B0ED8F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 flipV="1">
          <a:off x="3246782" y="688932"/>
          <a:ext cx="1496860" cy="1828800"/>
        </a:xfrm>
        <a:prstGeom xmlns:a="http://schemas.openxmlformats.org/drawingml/2006/main" prst="line">
          <a:avLst/>
        </a:prstGeom>
        <a:ln xmlns:a="http://schemas.openxmlformats.org/drawingml/2006/main" w="38100" cap="flat" cmpd="sng" algn="ctr">
          <a:solidFill>
            <a:srgbClr val="FF0000"/>
          </a:solidFill>
          <a:prstDash val="solid"/>
          <a:round/>
          <a:headEnd type="arrow" w="med" len="med"/>
          <a:tailEnd type="arrow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0.50873</cdr:x>
      <cdr:y>0.31261</cdr:y>
    </cdr:from>
    <cdr:to>
      <cdr:x>0.56228</cdr:x>
      <cdr:y>0.38971</cdr:y>
    </cdr:to>
    <cdr:sp macro="" textlink="">
      <cdr:nvSpPr>
        <cdr:cNvPr id="3" name="TextBox 10">
          <a:extLst xmlns:a="http://schemas.openxmlformats.org/drawingml/2006/main">
            <a:ext uri="{FF2B5EF4-FFF2-40B4-BE49-F238E27FC236}">
              <a16:creationId xmlns:a16="http://schemas.microsoft.com/office/drawing/2014/main" id="{05371769-E27C-9F16-FC11-C7E1C0E4E91A}"/>
            </a:ext>
          </a:extLst>
        </cdr:cNvPr>
        <cdr:cNvSpPr txBox="1"/>
      </cdr:nvSpPr>
      <cdr:spPr>
        <a:xfrm xmlns:a="http://schemas.openxmlformats.org/drawingml/2006/main">
          <a:off x="4038392" y="1497556"/>
          <a:ext cx="42511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b="1" dirty="0">
              <a:solidFill>
                <a:srgbClr val="FF0000"/>
              </a:solidFill>
            </a:rPr>
            <a:t>d2</a:t>
          </a:r>
          <a:endParaRPr lang="en-PH" b="1" dirty="0">
            <a:solidFill>
              <a:srgbClr val="FF0000"/>
            </a:solidFill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0.40901</cdr:x>
      <cdr:y>0.14381</cdr:y>
    </cdr:from>
    <cdr:to>
      <cdr:x>0.59757</cdr:x>
      <cdr:y>0.52557</cdr:y>
    </cdr:to>
    <cdr:cxnSp macro="">
      <cdr:nvCxnSpPr>
        <cdr:cNvPr id="2" name="Straight Connector 1">
          <a:extLst xmlns:a="http://schemas.openxmlformats.org/drawingml/2006/main">
            <a:ext uri="{FF2B5EF4-FFF2-40B4-BE49-F238E27FC236}">
              <a16:creationId xmlns:a16="http://schemas.microsoft.com/office/drawing/2014/main" id="{6C69B82D-7C4C-6E1E-83E6-195678B0ED8F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 flipV="1">
          <a:off x="3246782" y="688932"/>
          <a:ext cx="1496860" cy="1828800"/>
        </a:xfrm>
        <a:prstGeom xmlns:a="http://schemas.openxmlformats.org/drawingml/2006/main" prst="line">
          <a:avLst/>
        </a:prstGeom>
        <a:ln xmlns:a="http://schemas.openxmlformats.org/drawingml/2006/main" w="38100" cap="flat" cmpd="sng" algn="ctr">
          <a:solidFill>
            <a:srgbClr val="FF0000"/>
          </a:solidFill>
          <a:prstDash val="solid"/>
          <a:round/>
          <a:headEnd type="arrow" w="med" len="med"/>
          <a:tailEnd type="arrow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0.50873</cdr:x>
      <cdr:y>0.31261</cdr:y>
    </cdr:from>
    <cdr:to>
      <cdr:x>0.56228</cdr:x>
      <cdr:y>0.38971</cdr:y>
    </cdr:to>
    <cdr:sp macro="" textlink="">
      <cdr:nvSpPr>
        <cdr:cNvPr id="3" name="TextBox 10">
          <a:extLst xmlns:a="http://schemas.openxmlformats.org/drawingml/2006/main">
            <a:ext uri="{FF2B5EF4-FFF2-40B4-BE49-F238E27FC236}">
              <a16:creationId xmlns:a16="http://schemas.microsoft.com/office/drawing/2014/main" id="{05371769-E27C-9F16-FC11-C7E1C0E4E91A}"/>
            </a:ext>
          </a:extLst>
        </cdr:cNvPr>
        <cdr:cNvSpPr txBox="1"/>
      </cdr:nvSpPr>
      <cdr:spPr>
        <a:xfrm xmlns:a="http://schemas.openxmlformats.org/drawingml/2006/main">
          <a:off x="4038392" y="1497556"/>
          <a:ext cx="42511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b="1" dirty="0">
              <a:solidFill>
                <a:srgbClr val="FF0000"/>
              </a:solidFill>
            </a:rPr>
            <a:t>d2</a:t>
          </a:r>
          <a:endParaRPr lang="en-PH" b="1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0.41541</cdr:x>
      <cdr:y>0.33207</cdr:y>
    </cdr:from>
    <cdr:to>
      <cdr:x>0.92578</cdr:x>
      <cdr:y>0.53617</cdr:y>
    </cdr:to>
    <cdr:cxnSp macro="">
      <cdr:nvCxnSpPr>
        <cdr:cNvPr id="4" name="Straight Connector 3">
          <a:extLst xmlns:a="http://schemas.openxmlformats.org/drawingml/2006/main">
            <a:ext uri="{FF2B5EF4-FFF2-40B4-BE49-F238E27FC236}">
              <a16:creationId xmlns:a16="http://schemas.microsoft.com/office/drawing/2014/main" id="{E6DA38A1-5B8F-69EC-FF67-4AB8F5A59813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 flipV="1">
          <a:off x="3297616" y="1590806"/>
          <a:ext cx="4051440" cy="977740"/>
        </a:xfrm>
        <a:prstGeom xmlns:a="http://schemas.openxmlformats.org/drawingml/2006/main" prst="line">
          <a:avLst/>
        </a:prstGeom>
        <a:ln xmlns:a="http://schemas.openxmlformats.org/drawingml/2006/main" w="38100" cap="flat" cmpd="sng" algn="ctr">
          <a:solidFill>
            <a:srgbClr val="FF0000"/>
          </a:solidFill>
          <a:prstDash val="solid"/>
          <a:round/>
          <a:headEnd type="arrow" w="med" len="med"/>
          <a:tailEnd type="arrow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0.57194</cdr:x>
      <cdr:y>0.46343</cdr:y>
    </cdr:from>
    <cdr:to>
      <cdr:x>0.62549</cdr:x>
      <cdr:y>0.54053</cdr:y>
    </cdr:to>
    <cdr:sp macro="" textlink="">
      <cdr:nvSpPr>
        <cdr:cNvPr id="8" name="TextBox 10">
          <a:extLst xmlns:a="http://schemas.openxmlformats.org/drawingml/2006/main">
            <a:ext uri="{FF2B5EF4-FFF2-40B4-BE49-F238E27FC236}">
              <a16:creationId xmlns:a16="http://schemas.microsoft.com/office/drawing/2014/main" id="{4F95C07A-D537-761B-4E65-2A4951350C84}"/>
            </a:ext>
          </a:extLst>
        </cdr:cNvPr>
        <cdr:cNvSpPr txBox="1"/>
      </cdr:nvSpPr>
      <cdr:spPr>
        <a:xfrm xmlns:a="http://schemas.openxmlformats.org/drawingml/2006/main">
          <a:off x="4540153" y="2220074"/>
          <a:ext cx="42511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b="1" dirty="0">
              <a:solidFill>
                <a:srgbClr val="FF0000"/>
              </a:solidFill>
            </a:rPr>
            <a:t>d3</a:t>
          </a:r>
          <a:endParaRPr lang="en-PH" sz="1800" b="1" dirty="0">
            <a:solidFill>
              <a:srgbClr val="FF0000"/>
            </a:solidFill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0.40901</cdr:x>
      <cdr:y>0.14381</cdr:y>
    </cdr:from>
    <cdr:to>
      <cdr:x>0.59757</cdr:x>
      <cdr:y>0.52557</cdr:y>
    </cdr:to>
    <cdr:cxnSp macro="">
      <cdr:nvCxnSpPr>
        <cdr:cNvPr id="2" name="Straight Connector 1">
          <a:extLst xmlns:a="http://schemas.openxmlformats.org/drawingml/2006/main">
            <a:ext uri="{FF2B5EF4-FFF2-40B4-BE49-F238E27FC236}">
              <a16:creationId xmlns:a16="http://schemas.microsoft.com/office/drawing/2014/main" id="{6C69B82D-7C4C-6E1E-83E6-195678B0ED8F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 flipV="1">
          <a:off x="3246782" y="688932"/>
          <a:ext cx="1496860" cy="1828800"/>
        </a:xfrm>
        <a:prstGeom xmlns:a="http://schemas.openxmlformats.org/drawingml/2006/main" prst="line">
          <a:avLst/>
        </a:prstGeom>
        <a:ln xmlns:a="http://schemas.openxmlformats.org/drawingml/2006/main" w="38100" cap="flat" cmpd="sng" algn="ctr">
          <a:solidFill>
            <a:srgbClr val="FF0000"/>
          </a:solidFill>
          <a:prstDash val="solid"/>
          <a:round/>
          <a:headEnd type="arrow" w="med" len="med"/>
          <a:tailEnd type="arrow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0.50873</cdr:x>
      <cdr:y>0.31261</cdr:y>
    </cdr:from>
    <cdr:to>
      <cdr:x>0.56228</cdr:x>
      <cdr:y>0.38971</cdr:y>
    </cdr:to>
    <cdr:sp macro="" textlink="">
      <cdr:nvSpPr>
        <cdr:cNvPr id="3" name="TextBox 10">
          <a:extLst xmlns:a="http://schemas.openxmlformats.org/drawingml/2006/main">
            <a:ext uri="{FF2B5EF4-FFF2-40B4-BE49-F238E27FC236}">
              <a16:creationId xmlns:a16="http://schemas.microsoft.com/office/drawing/2014/main" id="{05371769-E27C-9F16-FC11-C7E1C0E4E91A}"/>
            </a:ext>
          </a:extLst>
        </cdr:cNvPr>
        <cdr:cNvSpPr txBox="1"/>
      </cdr:nvSpPr>
      <cdr:spPr>
        <a:xfrm xmlns:a="http://schemas.openxmlformats.org/drawingml/2006/main">
          <a:off x="4038392" y="1497556"/>
          <a:ext cx="42511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b="1" dirty="0">
              <a:solidFill>
                <a:srgbClr val="FF0000"/>
              </a:solidFill>
            </a:rPr>
            <a:t>d2</a:t>
          </a:r>
          <a:endParaRPr lang="en-PH" b="1" dirty="0">
            <a:solidFill>
              <a:srgbClr val="FF0000"/>
            </a:solidFill>
          </a:endParaRPr>
        </a:p>
      </cdr:txBody>
    </cdr:sp>
  </cdr:relSizeAnchor>
  <cdr:relSizeAnchor xmlns:cdr="http://schemas.openxmlformats.org/drawingml/2006/chartDrawing">
    <cdr:from>
      <cdr:x>0.41541</cdr:x>
      <cdr:y>0.33207</cdr:y>
    </cdr:from>
    <cdr:to>
      <cdr:x>0.92578</cdr:x>
      <cdr:y>0.53617</cdr:y>
    </cdr:to>
    <cdr:cxnSp macro="">
      <cdr:nvCxnSpPr>
        <cdr:cNvPr id="4" name="Straight Connector 3">
          <a:extLst xmlns:a="http://schemas.openxmlformats.org/drawingml/2006/main">
            <a:ext uri="{FF2B5EF4-FFF2-40B4-BE49-F238E27FC236}">
              <a16:creationId xmlns:a16="http://schemas.microsoft.com/office/drawing/2014/main" id="{E6DA38A1-5B8F-69EC-FF67-4AB8F5A59813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 flipV="1">
          <a:off x="3297616" y="1590806"/>
          <a:ext cx="4051440" cy="977740"/>
        </a:xfrm>
        <a:prstGeom xmlns:a="http://schemas.openxmlformats.org/drawingml/2006/main" prst="line">
          <a:avLst/>
        </a:prstGeom>
        <a:ln xmlns:a="http://schemas.openxmlformats.org/drawingml/2006/main" w="38100" cap="flat" cmpd="sng" algn="ctr">
          <a:solidFill>
            <a:srgbClr val="FF0000"/>
          </a:solidFill>
          <a:prstDash val="solid"/>
          <a:round/>
          <a:headEnd type="arrow" w="med" len="med"/>
          <a:tailEnd type="arrow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0.57194</cdr:x>
      <cdr:y>0.46343</cdr:y>
    </cdr:from>
    <cdr:to>
      <cdr:x>0.62549</cdr:x>
      <cdr:y>0.54053</cdr:y>
    </cdr:to>
    <cdr:sp macro="" textlink="">
      <cdr:nvSpPr>
        <cdr:cNvPr id="8" name="TextBox 10">
          <a:extLst xmlns:a="http://schemas.openxmlformats.org/drawingml/2006/main">
            <a:ext uri="{FF2B5EF4-FFF2-40B4-BE49-F238E27FC236}">
              <a16:creationId xmlns:a16="http://schemas.microsoft.com/office/drawing/2014/main" id="{4F95C07A-D537-761B-4E65-2A4951350C84}"/>
            </a:ext>
          </a:extLst>
        </cdr:cNvPr>
        <cdr:cNvSpPr txBox="1"/>
      </cdr:nvSpPr>
      <cdr:spPr>
        <a:xfrm xmlns:a="http://schemas.openxmlformats.org/drawingml/2006/main">
          <a:off x="4540153" y="2220074"/>
          <a:ext cx="425116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b="1" dirty="0">
              <a:solidFill>
                <a:srgbClr val="FF0000"/>
              </a:solidFill>
            </a:rPr>
            <a:t>d3</a:t>
          </a:r>
          <a:endParaRPr lang="en-PH" sz="1800" b="1" dirty="0">
            <a:solidFill>
              <a:srgbClr val="FF0000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06/09/2023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53123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76000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47784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62243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06195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019816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6798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528101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386593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85614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65636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181205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191247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833971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021071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816767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40515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27819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801989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163260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58597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869576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526257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462677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677059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576555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647821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739824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149683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01854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88001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93019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26342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0728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32357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17127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06/09/2023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06/09/2023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06/09/2023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06/09/2023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06/09/2023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06/09/2023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06/09/2023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06/09/2023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06/09/2023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06/09/2023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06/09/2023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06/09/2023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sz="5000" b="1"/>
              <a:t>K-Nearest Neighbor</a:t>
            </a:r>
            <a:endParaRPr lang="en-PH" sz="5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7506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l"/>
            <a:endParaRPr lang="en-PH" sz="2000" dirty="0"/>
          </a:p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/>
              <a:t>Elizer Ponio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  <a:p>
            <a:pPr algn="l"/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1D8780-0B28-70ED-4865-64FB5A9C0AD8}"/>
              </a:ext>
            </a:extLst>
          </p:cNvPr>
          <p:cNvSpPr txBox="1"/>
          <p:nvPr/>
        </p:nvSpPr>
        <p:spPr>
          <a:xfrm>
            <a:off x="155520" y="2915145"/>
            <a:ext cx="2012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Sharpness of Claws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33E76-F3E1-4ADD-60B6-B565A5F377FD}"/>
              </a:ext>
            </a:extLst>
          </p:cNvPr>
          <p:cNvSpPr txBox="1"/>
          <p:nvPr/>
        </p:nvSpPr>
        <p:spPr>
          <a:xfrm>
            <a:off x="5338934" y="5669056"/>
            <a:ext cx="1534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Length of ears</a:t>
            </a:r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36853226-5C1F-3DEC-267A-D7246237821D}"/>
              </a:ext>
            </a:extLst>
          </p:cNvPr>
          <p:cNvSpPr/>
          <p:nvPr/>
        </p:nvSpPr>
        <p:spPr>
          <a:xfrm>
            <a:off x="2167546" y="530567"/>
            <a:ext cx="484632" cy="5138489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8D474ED0-F83A-E2B1-10DF-E947F1C8D4D3}"/>
              </a:ext>
            </a:extLst>
          </p:cNvPr>
          <p:cNvSpPr/>
          <p:nvPr/>
        </p:nvSpPr>
        <p:spPr>
          <a:xfrm rot="5400000">
            <a:off x="5699773" y="1887100"/>
            <a:ext cx="484632" cy="7361605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2FB7F9-3267-F88B-6B3B-DD574CF233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0" y="697150"/>
            <a:ext cx="66040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3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B90719-A4CF-8F33-0565-E89B4DA6C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405" y="2434281"/>
            <a:ext cx="6559189" cy="30262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98DFE0-A600-CC4C-7D42-64C3F22DE9AE}"/>
              </a:ext>
            </a:extLst>
          </p:cNvPr>
          <p:cNvSpPr txBox="1"/>
          <p:nvPr/>
        </p:nvSpPr>
        <p:spPr>
          <a:xfrm>
            <a:off x="547909" y="1524392"/>
            <a:ext cx="11096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Because KNN is based on </a:t>
            </a:r>
            <a:r>
              <a:rPr lang="en-US" sz="2400" b="1" dirty="0">
                <a:solidFill>
                  <a:srgbClr val="00B050"/>
                </a:solidFill>
              </a:rPr>
              <a:t>feature similarity, </a:t>
            </a:r>
            <a:r>
              <a:rPr lang="en-US" sz="2400" dirty="0"/>
              <a:t>we can do classification using </a:t>
            </a:r>
            <a:r>
              <a:rPr lang="en-US" sz="2400" dirty="0">
                <a:solidFill>
                  <a:srgbClr val="0070C0"/>
                </a:solidFill>
              </a:rPr>
              <a:t>KNN Classifier</a:t>
            </a:r>
          </a:p>
        </p:txBody>
      </p:sp>
    </p:spTree>
    <p:extLst>
      <p:ext uri="{BB962C8B-B14F-4D97-AF65-F5344CB8AC3E}">
        <p14:creationId xmlns:p14="http://schemas.microsoft.com/office/powerpoint/2010/main" val="1109023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Why do we need KNN? 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Light (Headings)"/>
              </a:rPr>
              <a:t>What is KNN?</a:t>
            </a:r>
            <a:endParaRPr lang="en-US" sz="2900" b="1" i="0" dirty="0">
              <a:effectLst/>
              <a:latin typeface="Calibri Light (Headings)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 we choose the factor “K”?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When do we use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does the KNN Algorithm work?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23364C66-6679-7D40-DD04-AAD54D475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3313" y="1142999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6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98DFE0-A600-CC4C-7D42-64C3F22DE9AE}"/>
              </a:ext>
            </a:extLst>
          </p:cNvPr>
          <p:cNvSpPr txBox="1"/>
          <p:nvPr/>
        </p:nvSpPr>
        <p:spPr>
          <a:xfrm>
            <a:off x="547909" y="1524392"/>
            <a:ext cx="112735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KNN or K Nearest Neighbor is a Supervised Machine Learning Algorithm mostly used for </a:t>
            </a:r>
            <a:r>
              <a:rPr lang="en-US" sz="3000" b="1" dirty="0">
                <a:solidFill>
                  <a:srgbClr val="0070C0"/>
                </a:solidFill>
              </a:rPr>
              <a:t>classification</a:t>
            </a:r>
          </a:p>
          <a:p>
            <a:endParaRPr lang="en-US" sz="3000" dirty="0">
              <a:solidFill>
                <a:srgbClr val="0070C0"/>
              </a:solidFill>
            </a:endParaRPr>
          </a:p>
          <a:p>
            <a:r>
              <a:rPr lang="en-US" sz="3000" dirty="0"/>
              <a:t>It classifies a data point based on how its </a:t>
            </a:r>
            <a:r>
              <a:rPr lang="en-US" sz="3000" b="1" dirty="0">
                <a:solidFill>
                  <a:srgbClr val="00B050"/>
                </a:solidFill>
              </a:rPr>
              <a:t>neighbors are classified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KNN?</a:t>
            </a:r>
          </a:p>
        </p:txBody>
      </p:sp>
    </p:spTree>
    <p:extLst>
      <p:ext uri="{BB962C8B-B14F-4D97-AF65-F5344CB8AC3E}">
        <p14:creationId xmlns:p14="http://schemas.microsoft.com/office/powerpoint/2010/main" val="4230757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KNN?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EC025-282D-B34A-33DF-9BBE83E043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881" y="1542171"/>
            <a:ext cx="7926913" cy="41026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A05335-BBD5-2E65-7BE4-A4922428BC63}"/>
              </a:ext>
            </a:extLst>
          </p:cNvPr>
          <p:cNvSpPr txBox="1"/>
          <p:nvPr/>
        </p:nvSpPr>
        <p:spPr>
          <a:xfrm>
            <a:off x="459205" y="1485304"/>
            <a:ext cx="365760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KNN stores all available cases and </a:t>
            </a:r>
            <a:r>
              <a:rPr lang="en-US" sz="3000" b="1" dirty="0">
                <a:solidFill>
                  <a:srgbClr val="00B050"/>
                </a:solidFill>
              </a:rPr>
              <a:t>classifies new cases based on a similarity measure</a:t>
            </a:r>
          </a:p>
        </p:txBody>
      </p:sp>
    </p:spTree>
    <p:extLst>
      <p:ext uri="{BB962C8B-B14F-4D97-AF65-F5344CB8AC3E}">
        <p14:creationId xmlns:p14="http://schemas.microsoft.com/office/powerpoint/2010/main" val="3277395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KNN?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05335-BBD5-2E65-7BE4-A4922428BC63}"/>
              </a:ext>
            </a:extLst>
          </p:cNvPr>
          <p:cNvSpPr txBox="1"/>
          <p:nvPr/>
        </p:nvSpPr>
        <p:spPr>
          <a:xfrm>
            <a:off x="459205" y="1485304"/>
            <a:ext cx="365760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B050"/>
                </a:solidFill>
              </a:rPr>
              <a:t>K </a:t>
            </a:r>
            <a:r>
              <a:rPr lang="en-US" sz="3000" dirty="0"/>
              <a:t>in KNN is a parameter that refers to the number of nearest neighbors to include in the </a:t>
            </a:r>
            <a:r>
              <a:rPr lang="en-US" sz="3000" b="1" dirty="0">
                <a:solidFill>
                  <a:srgbClr val="00B050"/>
                </a:solidFill>
              </a:rPr>
              <a:t>majority voting process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00E6FF-0D85-101D-4C1A-8D48B3903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30" y="1704031"/>
            <a:ext cx="7702664" cy="39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470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KNN?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05335-BBD5-2E65-7BE4-A4922428BC63}"/>
              </a:ext>
            </a:extLst>
          </p:cNvPr>
          <p:cNvSpPr txBox="1"/>
          <p:nvPr/>
        </p:nvSpPr>
        <p:spPr>
          <a:xfrm>
            <a:off x="459205" y="1485304"/>
            <a:ext cx="36576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 </a:t>
            </a:r>
            <a:r>
              <a:rPr lang="en-US" sz="3000" b="1" dirty="0">
                <a:solidFill>
                  <a:srgbClr val="0070C0"/>
                </a:solidFill>
              </a:rPr>
              <a:t>data point </a:t>
            </a:r>
            <a:r>
              <a:rPr lang="en-US" sz="3000" dirty="0"/>
              <a:t>is classified by majority votes from its </a:t>
            </a:r>
            <a:r>
              <a:rPr lang="en-US" sz="3000" b="1" dirty="0">
                <a:solidFill>
                  <a:srgbClr val="00B050"/>
                </a:solidFill>
              </a:rPr>
              <a:t>5 nearest neighbors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00E6FF-0D85-101D-4C1A-8D48B3903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30" y="1704031"/>
            <a:ext cx="7702664" cy="39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9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KNN?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05335-BBD5-2E65-7BE4-A4922428BC63}"/>
              </a:ext>
            </a:extLst>
          </p:cNvPr>
          <p:cNvSpPr txBox="1"/>
          <p:nvPr/>
        </p:nvSpPr>
        <p:spPr>
          <a:xfrm>
            <a:off x="459205" y="1485304"/>
            <a:ext cx="36576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 </a:t>
            </a:r>
            <a:r>
              <a:rPr lang="en-US" sz="3000" b="1" dirty="0">
                <a:solidFill>
                  <a:srgbClr val="0070C0"/>
                </a:solidFill>
              </a:rPr>
              <a:t>data point </a:t>
            </a:r>
            <a:r>
              <a:rPr lang="en-US" sz="3000" dirty="0"/>
              <a:t>is classified by majority votes from its </a:t>
            </a:r>
            <a:r>
              <a:rPr lang="en-US" sz="3000" b="1" dirty="0">
                <a:solidFill>
                  <a:srgbClr val="00B050"/>
                </a:solidFill>
              </a:rPr>
              <a:t>5 nearest neighbors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8C31F-A154-6E1B-7631-52239702AC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08" y="1274799"/>
            <a:ext cx="7948697" cy="431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67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Why do we need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What is KNN?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Light (Headings)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Light (Headings)"/>
              </a:rPr>
              <a:t>How do we choose the factor “K”?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When do we use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does the KNN Algorithm work?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90A243BF-1400-B147-AC99-0F77B684A4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3313" y="1142999"/>
            <a:ext cx="597907" cy="597907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ECBAE120-673B-009F-7715-46BCBEDC6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4625" y="1860176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69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 we choose ”K”?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05335-BBD5-2E65-7BE4-A4922428BC63}"/>
              </a:ext>
            </a:extLst>
          </p:cNvPr>
          <p:cNvSpPr txBox="1"/>
          <p:nvPr/>
        </p:nvSpPr>
        <p:spPr>
          <a:xfrm>
            <a:off x="459205" y="1868363"/>
            <a:ext cx="46441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KNN is based on feature similarity, choosing the right </a:t>
            </a:r>
            <a:r>
              <a:rPr lang="en-US" sz="3000" b="1" dirty="0">
                <a:solidFill>
                  <a:srgbClr val="0070C0"/>
                </a:solidFill>
              </a:rPr>
              <a:t>”K” </a:t>
            </a:r>
            <a:r>
              <a:rPr lang="en-US" sz="3000" dirty="0"/>
              <a:t>is a process of </a:t>
            </a:r>
            <a:r>
              <a:rPr lang="en-US" sz="3000" b="1" dirty="0">
                <a:solidFill>
                  <a:srgbClr val="7030A0"/>
                </a:solidFill>
              </a:rPr>
              <a:t>parameter tuning</a:t>
            </a:r>
            <a:r>
              <a:rPr lang="en-US" sz="3000" dirty="0">
                <a:solidFill>
                  <a:srgbClr val="7030A0"/>
                </a:solidFill>
              </a:rPr>
              <a:t>, </a:t>
            </a:r>
            <a:r>
              <a:rPr lang="en-US" sz="3000" dirty="0"/>
              <a:t>and it is important for better </a:t>
            </a:r>
            <a:r>
              <a:rPr lang="en-US" sz="3000" b="1" dirty="0">
                <a:solidFill>
                  <a:srgbClr val="00B050"/>
                </a:solidFill>
              </a:rPr>
              <a:t>accuracy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177D3A-3204-6B70-9412-0AEB8F8D3F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534" y="1039910"/>
            <a:ext cx="5844747" cy="495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59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Light (Headings)"/>
              </a:rPr>
              <a:t>Why do we need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What is KNN?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Light (Headings)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 we choose the factor “K”?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When do we use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does the KNN Algorithm work?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58FD9-390D-F590-F1F0-80A185D66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4" y="316674"/>
            <a:ext cx="11273589" cy="718459"/>
          </a:xfrm>
        </p:spPr>
        <p:txBody>
          <a:bodyPr>
            <a:noAutofit/>
          </a:bodyPr>
          <a:lstStyle/>
          <a:p>
            <a:pPr algn="l"/>
            <a:r>
              <a:rPr lang="en-PH" sz="5000" b="1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07103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 we choose ”K”?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05335-BBD5-2E65-7BE4-A4922428BC63}"/>
              </a:ext>
            </a:extLst>
          </p:cNvPr>
          <p:cNvSpPr txBox="1"/>
          <p:nvPr/>
        </p:nvSpPr>
        <p:spPr>
          <a:xfrm>
            <a:off x="459205" y="1868363"/>
            <a:ext cx="464413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The class of the unknown data point was a </a:t>
            </a:r>
            <a:r>
              <a:rPr lang="en-US" sz="3000" b="1" dirty="0">
                <a:solidFill>
                  <a:srgbClr val="FF0000"/>
                </a:solidFill>
              </a:rPr>
              <a:t>red square </a:t>
            </a:r>
            <a:r>
              <a:rPr lang="en-US" sz="3000" dirty="0"/>
              <a:t>at </a:t>
            </a:r>
            <a:r>
              <a:rPr lang="en-US" sz="3000" b="1" dirty="0">
                <a:solidFill>
                  <a:srgbClr val="0070C0"/>
                </a:solidFill>
              </a:rPr>
              <a:t>k=3 </a:t>
            </a:r>
            <a:r>
              <a:rPr lang="en-US" sz="3000" dirty="0"/>
              <a:t>but changed to </a:t>
            </a:r>
            <a:r>
              <a:rPr lang="en-US" sz="3000" b="1" dirty="0">
                <a:solidFill>
                  <a:srgbClr val="7030A0"/>
                </a:solidFill>
              </a:rPr>
              <a:t>purple triangle </a:t>
            </a:r>
            <a:r>
              <a:rPr lang="en-US" sz="3000" dirty="0"/>
              <a:t>at</a:t>
            </a:r>
            <a:r>
              <a:rPr lang="en-US" sz="3000" b="1" dirty="0">
                <a:solidFill>
                  <a:srgbClr val="7030A0"/>
                </a:solidFill>
              </a:rPr>
              <a:t> </a:t>
            </a:r>
            <a:r>
              <a:rPr lang="en-US" sz="3000" b="1" dirty="0">
                <a:solidFill>
                  <a:srgbClr val="0070C0"/>
                </a:solidFill>
              </a:rPr>
              <a:t>k=7</a:t>
            </a:r>
            <a:r>
              <a:rPr lang="en-US" sz="3000" dirty="0"/>
              <a:t>, so which k should we choose?</a:t>
            </a:r>
            <a:endParaRPr lang="en-US" sz="3000" b="1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BBAAE0-CDE4-832C-A143-D54C242F2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047490"/>
            <a:ext cx="5636794" cy="505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477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 we choose ”K”?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05335-BBD5-2E65-7BE4-A4922428BC63}"/>
              </a:ext>
            </a:extLst>
          </p:cNvPr>
          <p:cNvSpPr txBox="1"/>
          <p:nvPr/>
        </p:nvSpPr>
        <p:spPr>
          <a:xfrm>
            <a:off x="459204" y="1868363"/>
            <a:ext cx="55461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To choose a value of k:</a:t>
            </a:r>
          </a:p>
          <a:p>
            <a:endParaRPr lang="en-US" sz="3000" b="1" dirty="0">
              <a:solidFill>
                <a:srgbClr val="00B050"/>
              </a:solidFill>
            </a:endParaRPr>
          </a:p>
          <a:p>
            <a:pPr marL="514350" indent="-514350">
              <a:buAutoNum type="arabicPeriod"/>
            </a:pPr>
            <a:r>
              <a:rPr lang="en-US" sz="3000" b="1" dirty="0">
                <a:solidFill>
                  <a:srgbClr val="0070C0"/>
                </a:solidFill>
              </a:rPr>
              <a:t>sqrt(n)</a:t>
            </a:r>
            <a:r>
              <a:rPr lang="en-US" sz="3000" b="1" dirty="0"/>
              <a:t>, </a:t>
            </a:r>
            <a:r>
              <a:rPr lang="en-US" sz="3000" dirty="0"/>
              <a:t>where </a:t>
            </a:r>
            <a:r>
              <a:rPr lang="en-US" sz="3000" b="1" dirty="0">
                <a:solidFill>
                  <a:srgbClr val="0070C0"/>
                </a:solidFill>
              </a:rPr>
              <a:t>n</a:t>
            </a:r>
            <a:r>
              <a:rPr lang="en-US" sz="3000" dirty="0"/>
              <a:t> is the total number of data points</a:t>
            </a:r>
          </a:p>
          <a:p>
            <a:pPr marL="514350" indent="-514350">
              <a:buAutoNum type="arabicPeriod"/>
            </a:pPr>
            <a:endParaRPr lang="en-US" sz="3000" b="1" dirty="0">
              <a:solidFill>
                <a:srgbClr val="00B050"/>
              </a:solidFill>
            </a:endParaRPr>
          </a:p>
          <a:p>
            <a:pPr marL="514350" indent="-514350">
              <a:buAutoNum type="arabicPeriod"/>
            </a:pPr>
            <a:r>
              <a:rPr lang="en-US" sz="3000" dirty="0"/>
              <a:t>Make the k an </a:t>
            </a:r>
            <a:r>
              <a:rPr lang="en-US" sz="3000" b="1" dirty="0">
                <a:solidFill>
                  <a:srgbClr val="00B050"/>
                </a:solidFill>
              </a:rPr>
              <a:t>odd number </a:t>
            </a:r>
            <a:r>
              <a:rPr lang="en-US" sz="3000" dirty="0"/>
              <a:t>to avoid a balance between two classes of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BBAAE0-CDE4-832C-A143-D54C242F2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047490"/>
            <a:ext cx="5636794" cy="505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39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Why do we need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What is KNN?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Light (Headings)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 we choose the factor “K”?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Light (Headings)"/>
              </a:rPr>
              <a:t>When do we use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does the KNN Algorithm work?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C822FC7E-564C-CF7B-DCDF-94660962B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3313" y="1142999"/>
            <a:ext cx="597907" cy="597907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31546DBB-D2B6-9B25-8CC8-D01A3F2B2B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97" y="2619935"/>
            <a:ext cx="597907" cy="597907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486173BD-AB26-C737-170F-1DC337D8E8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9448" y="1893306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5406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When do we use KNN?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E3D0B83-2A57-6184-2E6D-A91F71E114C4}"/>
              </a:ext>
            </a:extLst>
          </p:cNvPr>
          <p:cNvGrpSpPr/>
          <p:nvPr/>
        </p:nvGrpSpPr>
        <p:grpSpPr>
          <a:xfrm>
            <a:off x="1170137" y="1047490"/>
            <a:ext cx="9851723" cy="5092051"/>
            <a:chOff x="2308054" y="1224344"/>
            <a:chExt cx="8070162" cy="460135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51B217-5DFA-D50C-3D45-4ECCF0531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8054" y="1224344"/>
              <a:ext cx="7575892" cy="440931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7CF5A1D-DF08-829B-6248-9FA3A85E52FE}"/>
                </a:ext>
              </a:extLst>
            </p:cNvPr>
            <p:cNvSpPr/>
            <p:nvPr/>
          </p:nvSpPr>
          <p:spPr>
            <a:xfrm>
              <a:off x="2308054" y="5219195"/>
              <a:ext cx="988541" cy="606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F54371-7DC1-AEA9-34CA-43CCDBCC2057}"/>
                </a:ext>
              </a:extLst>
            </p:cNvPr>
            <p:cNvSpPr/>
            <p:nvPr/>
          </p:nvSpPr>
          <p:spPr>
            <a:xfrm>
              <a:off x="9389675" y="5123173"/>
              <a:ext cx="988541" cy="606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6364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Why do we need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What is KNN?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Light (Headings)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How do we choose the factor “K”?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When do we use KNN?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Light (Headings)"/>
              </a:rPr>
              <a:t>How does the KNN Algorithm work?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609B833A-3D14-B242-90EE-02EA68DC6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3313" y="1142999"/>
            <a:ext cx="597907" cy="597907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00EBF3F1-5576-F351-504B-5B35284C8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68648" y="3405222"/>
            <a:ext cx="597907" cy="597907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555D7A50-F868-9629-9047-63D95382BD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66607" y="2624416"/>
            <a:ext cx="597907" cy="597907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430B446A-F126-D96E-F345-988B4B5E30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6525" y="1893306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B4A31C-BA27-5600-75C6-A8BB52EA8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940" y="1318835"/>
            <a:ext cx="4921937" cy="45493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54CCC8-1C59-5EC6-ACEC-F53E9F27EA54}"/>
              </a:ext>
            </a:extLst>
          </p:cNvPr>
          <p:cNvSpPr txBox="1"/>
          <p:nvPr/>
        </p:nvSpPr>
        <p:spPr>
          <a:xfrm>
            <a:off x="459205" y="1868363"/>
            <a:ext cx="464413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Consider the dataset having two variables: </a:t>
            </a:r>
            <a:r>
              <a:rPr lang="en-US" sz="3000" b="1" dirty="0">
                <a:solidFill>
                  <a:srgbClr val="7030A0"/>
                </a:solidFill>
              </a:rPr>
              <a:t>height(cm) </a:t>
            </a:r>
            <a:r>
              <a:rPr lang="en-US" sz="3000" dirty="0"/>
              <a:t>and </a:t>
            </a:r>
            <a:r>
              <a:rPr lang="en-US" sz="3000" b="1" dirty="0">
                <a:solidFill>
                  <a:srgbClr val="7030A0"/>
                </a:solidFill>
              </a:rPr>
              <a:t>weight(kg) </a:t>
            </a:r>
            <a:r>
              <a:rPr lang="en-US" sz="3000" dirty="0"/>
              <a:t>and each datapoint is classified as </a:t>
            </a:r>
            <a:r>
              <a:rPr lang="en-US" sz="3000" b="1" dirty="0">
                <a:solidFill>
                  <a:srgbClr val="0070C0"/>
                </a:solidFill>
              </a:rPr>
              <a:t>Normal</a:t>
            </a:r>
            <a:r>
              <a:rPr lang="en-US" sz="3000" dirty="0"/>
              <a:t> or </a:t>
            </a:r>
            <a:r>
              <a:rPr lang="en-US" sz="3000" b="1" dirty="0">
                <a:solidFill>
                  <a:srgbClr val="FF0000"/>
                </a:solidFill>
              </a:rPr>
              <a:t>Underweight</a:t>
            </a:r>
          </a:p>
        </p:txBody>
      </p:sp>
    </p:spTree>
    <p:extLst>
      <p:ext uri="{BB962C8B-B14F-4D97-AF65-F5344CB8AC3E}">
        <p14:creationId xmlns:p14="http://schemas.microsoft.com/office/powerpoint/2010/main" val="2139452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4CCC8-1C59-5EC6-ACEC-F53E9F27EA54}"/>
              </a:ext>
            </a:extLst>
          </p:cNvPr>
          <p:cNvSpPr txBox="1"/>
          <p:nvPr/>
        </p:nvSpPr>
        <p:spPr>
          <a:xfrm>
            <a:off x="459205" y="1868363"/>
            <a:ext cx="464413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Assuming we do not know how to calculate the </a:t>
            </a:r>
            <a:r>
              <a:rPr lang="en-US" sz="3000" b="1" dirty="0">
                <a:solidFill>
                  <a:srgbClr val="7030A0"/>
                </a:solidFill>
              </a:rPr>
              <a:t>body mass index (BMI)</a:t>
            </a:r>
            <a:r>
              <a:rPr lang="en-US" sz="3000" dirty="0">
                <a:solidFill>
                  <a:srgbClr val="7030A0"/>
                </a:solidFill>
              </a:rPr>
              <a:t>, </a:t>
            </a:r>
            <a:r>
              <a:rPr lang="en-US" sz="3000" dirty="0"/>
              <a:t>we need to classify this unseen data as </a:t>
            </a:r>
            <a:r>
              <a:rPr lang="en-US" sz="3000" b="1" dirty="0">
                <a:solidFill>
                  <a:srgbClr val="0070C0"/>
                </a:solidFill>
              </a:rPr>
              <a:t>Normal</a:t>
            </a:r>
            <a:r>
              <a:rPr lang="en-US" sz="3000" dirty="0"/>
              <a:t> or </a:t>
            </a:r>
            <a:r>
              <a:rPr lang="en-US" sz="3000" b="1" dirty="0">
                <a:solidFill>
                  <a:srgbClr val="FF0000"/>
                </a:solidFill>
              </a:rPr>
              <a:t>Underweight</a:t>
            </a:r>
            <a:r>
              <a:rPr lang="en-US" sz="3000" dirty="0"/>
              <a:t> </a:t>
            </a:r>
            <a:endParaRPr lang="en-US" sz="3000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A36F12-D3F7-C7E4-5894-68ECD2BFA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222" y="2348915"/>
            <a:ext cx="57404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09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4CCC8-1C59-5EC6-ACEC-F53E9F27EA54}"/>
              </a:ext>
            </a:extLst>
          </p:cNvPr>
          <p:cNvSpPr txBox="1"/>
          <p:nvPr/>
        </p:nvSpPr>
        <p:spPr>
          <a:xfrm>
            <a:off x="459205" y="1868363"/>
            <a:ext cx="46441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KNN finds the nearest neighbor by calculating the </a:t>
            </a:r>
            <a:r>
              <a:rPr lang="en-US" sz="3000" b="1" dirty="0">
                <a:solidFill>
                  <a:srgbClr val="0070C0"/>
                </a:solidFill>
              </a:rPr>
              <a:t>Euclidean distance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A36F12-D3F7-C7E4-5894-68ECD2BFA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222" y="2348915"/>
            <a:ext cx="57404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748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54CCC8-1C59-5EC6-ACEC-F53E9F27EA54}"/>
              </a:ext>
            </a:extLst>
          </p:cNvPr>
          <p:cNvSpPr txBox="1"/>
          <p:nvPr/>
        </p:nvSpPr>
        <p:spPr>
          <a:xfrm>
            <a:off x="1352008" y="1375823"/>
            <a:ext cx="95837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According to the </a:t>
            </a:r>
            <a:r>
              <a:rPr lang="en-US" sz="3000" b="1" dirty="0">
                <a:solidFill>
                  <a:srgbClr val="7030A0"/>
                </a:solidFill>
              </a:rPr>
              <a:t>Euclidean distance formula</a:t>
            </a:r>
            <a:r>
              <a:rPr lang="en-US" sz="3000" dirty="0"/>
              <a:t>, the distance between two points is given by:</a:t>
            </a:r>
            <a:endParaRPr lang="en-US" sz="3000" b="1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1F9695-76B1-105A-370B-A4DA40CFF4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618" y="2391486"/>
            <a:ext cx="6914764" cy="367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07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501E420-62DC-48E7-7F66-04BCB3BEF4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0712967"/>
              </p:ext>
            </p:extLst>
          </p:nvPr>
        </p:nvGraphicFramePr>
        <p:xfrm>
          <a:off x="940634" y="146838"/>
          <a:ext cx="10310731" cy="61280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99797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B6A272-448D-0EF4-5839-A6B4ADFF40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92" y="437442"/>
            <a:ext cx="9920416" cy="552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13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501E420-62DC-48E7-7F66-04BCB3BEF4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4857673"/>
              </p:ext>
            </p:extLst>
          </p:nvPr>
        </p:nvGraphicFramePr>
        <p:xfrm>
          <a:off x="2126884" y="519830"/>
          <a:ext cx="7938231" cy="4790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C69B82D-7C4C-6E1E-83E6-195678B0ED8F}"/>
              </a:ext>
            </a:extLst>
          </p:cNvPr>
          <p:cNvCxnSpPr>
            <a:cxnSpLocks/>
          </p:cNvCxnSpPr>
          <p:nvPr/>
        </p:nvCxnSpPr>
        <p:spPr>
          <a:xfrm flipV="1">
            <a:off x="2968668" y="3093929"/>
            <a:ext cx="2229633" cy="488515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9414009-C38F-C1F3-B74C-744BC834CE93}"/>
              </a:ext>
            </a:extLst>
          </p:cNvPr>
          <p:cNvSpPr txBox="1"/>
          <p:nvPr/>
        </p:nvSpPr>
        <p:spPr>
          <a:xfrm>
            <a:off x="2818356" y="5413228"/>
            <a:ext cx="7014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3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(d1) </a:t>
            </a: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√ (170-167)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- (57-51)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endParaRPr lang="en-PH" sz="3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3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3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(d1)</a:t>
            </a:r>
            <a:r>
              <a:rPr lang="en-PH" sz="3000" b="1" baseline="30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en-PH" sz="30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6.7</a:t>
            </a:r>
            <a:endParaRPr lang="en-PH" sz="3000" b="1" i="0" baseline="3000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PH" sz="3000" b="1" i="0" dirty="0">
                <a:solidFill>
                  <a:srgbClr val="E8EAE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</a:t>
            </a: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en-PH" sz="3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371769-E27C-9F16-FC11-C7E1C0E4E91A}"/>
              </a:ext>
            </a:extLst>
          </p:cNvPr>
          <p:cNvSpPr txBox="1"/>
          <p:nvPr/>
        </p:nvSpPr>
        <p:spPr>
          <a:xfrm>
            <a:off x="4620157" y="310645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d1</a:t>
            </a:r>
            <a:endParaRPr lang="en-PH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06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501E420-62DC-48E7-7F66-04BCB3BEF4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4641973"/>
              </p:ext>
            </p:extLst>
          </p:nvPr>
        </p:nvGraphicFramePr>
        <p:xfrm>
          <a:off x="2126884" y="519830"/>
          <a:ext cx="7938231" cy="4790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C69B82D-7C4C-6E1E-83E6-195678B0ED8F}"/>
              </a:ext>
            </a:extLst>
          </p:cNvPr>
          <p:cNvCxnSpPr>
            <a:cxnSpLocks/>
          </p:cNvCxnSpPr>
          <p:nvPr/>
        </p:nvCxnSpPr>
        <p:spPr>
          <a:xfrm flipV="1">
            <a:off x="2974932" y="3093929"/>
            <a:ext cx="2223369" cy="463463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9414009-C38F-C1F3-B74C-744BC834CE93}"/>
              </a:ext>
            </a:extLst>
          </p:cNvPr>
          <p:cNvSpPr txBox="1"/>
          <p:nvPr/>
        </p:nvSpPr>
        <p:spPr>
          <a:xfrm>
            <a:off x="2818356" y="5413228"/>
            <a:ext cx="7014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3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(d2) </a:t>
            </a: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√ (170-182)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- (57-62)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endParaRPr lang="en-PH" sz="3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3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3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(d2)</a:t>
            </a:r>
            <a:r>
              <a:rPr lang="en-PH" sz="3000" b="1" baseline="30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en-PH" sz="30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13</a:t>
            </a:r>
            <a:endParaRPr lang="en-PH" sz="3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PH" sz="3000" b="1" i="0" dirty="0">
                <a:solidFill>
                  <a:srgbClr val="E8EAE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</a:t>
            </a: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en-PH" sz="3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371769-E27C-9F16-FC11-C7E1C0E4E91A}"/>
              </a:ext>
            </a:extLst>
          </p:cNvPr>
          <p:cNvSpPr txBox="1"/>
          <p:nvPr/>
        </p:nvSpPr>
        <p:spPr>
          <a:xfrm>
            <a:off x="4620157" y="310645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d1</a:t>
            </a:r>
            <a:endParaRPr lang="en-PH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538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501E420-62DC-48E7-7F66-04BCB3BEF4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01850"/>
              </p:ext>
            </p:extLst>
          </p:nvPr>
        </p:nvGraphicFramePr>
        <p:xfrm>
          <a:off x="2126884" y="519830"/>
          <a:ext cx="7938231" cy="4790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C69B82D-7C4C-6E1E-83E6-195678B0ED8F}"/>
              </a:ext>
            </a:extLst>
          </p:cNvPr>
          <p:cNvCxnSpPr>
            <a:cxnSpLocks/>
          </p:cNvCxnSpPr>
          <p:nvPr/>
        </p:nvCxnSpPr>
        <p:spPr>
          <a:xfrm flipV="1">
            <a:off x="2949879" y="3093929"/>
            <a:ext cx="2248422" cy="463463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9414009-C38F-C1F3-B74C-744BC834CE93}"/>
              </a:ext>
            </a:extLst>
          </p:cNvPr>
          <p:cNvSpPr txBox="1"/>
          <p:nvPr/>
        </p:nvSpPr>
        <p:spPr>
          <a:xfrm>
            <a:off x="2818356" y="5413228"/>
            <a:ext cx="7014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3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(d3) </a:t>
            </a: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√ (170-176)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- (57-69)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r>
              <a:rPr lang="en-PH" sz="3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endParaRPr lang="en-PH" sz="3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3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3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(d3)</a:t>
            </a:r>
            <a:r>
              <a:rPr lang="en-PH" sz="3000" b="1" baseline="30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en-PH" sz="30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13.4</a:t>
            </a:r>
            <a:endParaRPr lang="en-PH" sz="3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PH" sz="3000" b="1" i="0" dirty="0">
                <a:solidFill>
                  <a:srgbClr val="E8EAE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</a:t>
            </a: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en-PH" sz="3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371769-E27C-9F16-FC11-C7E1C0E4E91A}"/>
              </a:ext>
            </a:extLst>
          </p:cNvPr>
          <p:cNvSpPr txBox="1"/>
          <p:nvPr/>
        </p:nvSpPr>
        <p:spPr>
          <a:xfrm>
            <a:off x="4620157" y="310645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d1</a:t>
            </a:r>
            <a:endParaRPr lang="en-PH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778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501E420-62DC-48E7-7F66-04BCB3BEF4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1808283"/>
              </p:ext>
            </p:extLst>
          </p:nvPr>
        </p:nvGraphicFramePr>
        <p:xfrm>
          <a:off x="219119" y="237248"/>
          <a:ext cx="7938231" cy="4790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C69B82D-7C4C-6E1E-83E6-195678B0ED8F}"/>
              </a:ext>
            </a:extLst>
          </p:cNvPr>
          <p:cNvCxnSpPr>
            <a:cxnSpLocks/>
          </p:cNvCxnSpPr>
          <p:nvPr/>
        </p:nvCxnSpPr>
        <p:spPr>
          <a:xfrm flipV="1">
            <a:off x="1064712" y="2818356"/>
            <a:ext cx="2198318" cy="463463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5371769-E27C-9F16-FC11-C7E1C0E4E91A}"/>
              </a:ext>
            </a:extLst>
          </p:cNvPr>
          <p:cNvSpPr txBox="1"/>
          <p:nvPr/>
        </p:nvSpPr>
        <p:spPr>
          <a:xfrm>
            <a:off x="4620157" y="310645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d1</a:t>
            </a:r>
            <a:endParaRPr lang="en-PH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8857C1-84A2-50BB-8E7A-6F0730382AEC}"/>
              </a:ext>
            </a:extLst>
          </p:cNvPr>
          <p:cNvSpPr txBox="1"/>
          <p:nvPr/>
        </p:nvSpPr>
        <p:spPr>
          <a:xfrm>
            <a:off x="8113334" y="2996427"/>
            <a:ext cx="39245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(d2) </a:t>
            </a:r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PH" sz="2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√ (170-182)</a:t>
            </a:r>
            <a:r>
              <a:rPr lang="en-PH" sz="2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PH" sz="2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- (57-62)</a:t>
            </a:r>
            <a:r>
              <a:rPr lang="en-PH" sz="2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r>
              <a:rPr lang="en-PH" sz="2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2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endParaRPr lang="en-PH" sz="2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(d2)</a:t>
            </a:r>
            <a:r>
              <a:rPr lang="en-PH" sz="2000" b="1" baseline="30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en-PH" sz="20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13</a:t>
            </a:r>
            <a:endParaRPr lang="en-PH" sz="2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PH" sz="2000" b="1" i="0" dirty="0">
                <a:solidFill>
                  <a:srgbClr val="E8EAE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</a:t>
            </a:r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en-PH" sz="2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309D75-9A83-39D8-BCB6-18497E6FF79B}"/>
              </a:ext>
            </a:extLst>
          </p:cNvPr>
          <p:cNvSpPr txBox="1"/>
          <p:nvPr/>
        </p:nvSpPr>
        <p:spPr>
          <a:xfrm>
            <a:off x="8223338" y="1610799"/>
            <a:ext cx="39245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(d1) </a:t>
            </a:r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PH" sz="2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√ (170-167)</a:t>
            </a:r>
            <a:r>
              <a:rPr lang="en-PH" sz="2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PH" sz="2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- (57-51)</a:t>
            </a:r>
            <a:r>
              <a:rPr lang="en-PH" sz="2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r>
              <a:rPr lang="en-PH" sz="2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2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endParaRPr lang="en-PH" sz="2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(d1)</a:t>
            </a:r>
            <a:r>
              <a:rPr lang="en-PH" sz="2000" b="1" baseline="30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en-PH" sz="20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2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6.7</a:t>
            </a:r>
            <a:endParaRPr lang="en-PH" sz="2000" b="1" i="0" baseline="3000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PH" sz="2000" b="1" i="0" dirty="0">
                <a:solidFill>
                  <a:srgbClr val="E8EAE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</a:t>
            </a:r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en-PH" sz="2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9BEE13-8598-7F97-5ECE-C4A368C967C7}"/>
              </a:ext>
            </a:extLst>
          </p:cNvPr>
          <p:cNvSpPr txBox="1"/>
          <p:nvPr/>
        </p:nvSpPr>
        <p:spPr>
          <a:xfrm>
            <a:off x="8223338" y="4231538"/>
            <a:ext cx="3880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(d3) </a:t>
            </a:r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PH" sz="2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√ (170-176)</a:t>
            </a:r>
            <a:r>
              <a:rPr lang="en-PH" sz="2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PH" sz="2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- (57-69)</a:t>
            </a:r>
            <a:r>
              <a:rPr lang="en-PH" sz="2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r>
              <a:rPr lang="en-PH" sz="20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2000" b="1" i="0" baseline="3000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endParaRPr lang="en-PH" sz="2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000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dist</a:t>
            </a:r>
            <a:r>
              <a:rPr lang="en-US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(d3)</a:t>
            </a:r>
            <a:r>
              <a:rPr lang="en-PH" sz="2000" b="1" baseline="30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en-PH" sz="20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PH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13.4</a:t>
            </a:r>
            <a:endParaRPr lang="en-PH" sz="2000" b="1" i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PH" sz="2000" b="1" i="0" dirty="0">
                <a:solidFill>
                  <a:srgbClr val="E8EAED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 </a:t>
            </a:r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en-PH" sz="2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FEA020-3CE8-A999-326C-1D64BEFD9AD2}"/>
              </a:ext>
            </a:extLst>
          </p:cNvPr>
          <p:cNvSpPr txBox="1"/>
          <p:nvPr/>
        </p:nvSpPr>
        <p:spPr>
          <a:xfrm>
            <a:off x="8223338" y="1264919"/>
            <a:ext cx="676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D1:</a:t>
            </a:r>
            <a:endParaRPr lang="en-PH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A844CB-D740-FEDF-BFF1-DB8F57D3F724}"/>
              </a:ext>
            </a:extLst>
          </p:cNvPr>
          <p:cNvSpPr txBox="1"/>
          <p:nvPr/>
        </p:nvSpPr>
        <p:spPr>
          <a:xfrm>
            <a:off x="8223338" y="2627095"/>
            <a:ext cx="732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D2:</a:t>
            </a:r>
            <a:endParaRPr lang="en-PH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9A4B36-EED2-AB5D-7FA4-70B4F630F48C}"/>
              </a:ext>
            </a:extLst>
          </p:cNvPr>
          <p:cNvSpPr txBox="1"/>
          <p:nvPr/>
        </p:nvSpPr>
        <p:spPr>
          <a:xfrm>
            <a:off x="8223338" y="3881373"/>
            <a:ext cx="676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D3:</a:t>
            </a:r>
            <a:endParaRPr lang="en-PH" sz="2400" b="1" dirty="0"/>
          </a:p>
        </p:txBody>
      </p:sp>
    </p:spTree>
    <p:extLst>
      <p:ext uri="{BB962C8B-B14F-4D97-AF65-F5344CB8AC3E}">
        <p14:creationId xmlns:p14="http://schemas.microsoft.com/office/powerpoint/2010/main" val="19097444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619081-4A26-F8DE-23D8-2EA167A5B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821" y="1335549"/>
            <a:ext cx="6166364" cy="3654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051CC9-4FD9-410D-7F78-357A2434D827}"/>
              </a:ext>
            </a:extLst>
          </p:cNvPr>
          <p:cNvSpPr txBox="1"/>
          <p:nvPr/>
        </p:nvSpPr>
        <p:spPr>
          <a:xfrm>
            <a:off x="459205" y="1335549"/>
            <a:ext cx="46441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In this table, we calculated the </a:t>
            </a:r>
            <a:r>
              <a:rPr lang="en-US" sz="3000" b="1" dirty="0">
                <a:solidFill>
                  <a:srgbClr val="7030A0"/>
                </a:solidFill>
              </a:rPr>
              <a:t>Euclidean distance </a:t>
            </a:r>
            <a:r>
              <a:rPr lang="en-US" sz="3000" dirty="0"/>
              <a:t>of unknown datapoints from all the points.</a:t>
            </a:r>
            <a:endParaRPr lang="en-US" sz="3000" b="1" dirty="0">
              <a:solidFill>
                <a:srgbClr val="0070C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664611A-54B9-FF6A-29EF-4B0701148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265449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F91065-A430-A4BF-9C69-2CB9BC56C539}"/>
              </a:ext>
            </a:extLst>
          </p:cNvPr>
          <p:cNvSpPr txBox="1"/>
          <p:nvPr/>
        </p:nvSpPr>
        <p:spPr>
          <a:xfrm>
            <a:off x="459205" y="3866917"/>
            <a:ext cx="4644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Where (x1, y1) = (51, 170)</a:t>
            </a:r>
          </a:p>
        </p:txBody>
      </p:sp>
    </p:spTree>
    <p:extLst>
      <p:ext uri="{BB962C8B-B14F-4D97-AF65-F5344CB8AC3E}">
        <p14:creationId xmlns:p14="http://schemas.microsoft.com/office/powerpoint/2010/main" val="19995053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664611A-54B9-FF6A-29EF-4B0701148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265449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161F9-8714-4F6C-0ABE-50AF71B5B7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948" y="1479550"/>
            <a:ext cx="6362700" cy="3898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E93793-C588-E3DC-47D3-B858FE64CEA4}"/>
              </a:ext>
            </a:extLst>
          </p:cNvPr>
          <p:cNvSpPr txBox="1"/>
          <p:nvPr/>
        </p:nvSpPr>
        <p:spPr>
          <a:xfrm>
            <a:off x="459205" y="1479550"/>
            <a:ext cx="4644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Let us calculate the nearest neighbor at </a:t>
            </a:r>
            <a:r>
              <a:rPr lang="en-US" sz="3000" b="1" dirty="0">
                <a:solidFill>
                  <a:srgbClr val="00B050"/>
                </a:solidFill>
              </a:rPr>
              <a:t>k=3</a:t>
            </a:r>
          </a:p>
        </p:txBody>
      </p:sp>
    </p:spTree>
    <p:extLst>
      <p:ext uri="{BB962C8B-B14F-4D97-AF65-F5344CB8AC3E}">
        <p14:creationId xmlns:p14="http://schemas.microsoft.com/office/powerpoint/2010/main" val="5724106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664611A-54B9-FF6A-29EF-4B0701148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265449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161F9-8714-4F6C-0ABE-50AF71B5B7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948" y="1479550"/>
            <a:ext cx="6362700" cy="3898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E93793-C588-E3DC-47D3-B858FE64CEA4}"/>
              </a:ext>
            </a:extLst>
          </p:cNvPr>
          <p:cNvSpPr txBox="1"/>
          <p:nvPr/>
        </p:nvSpPr>
        <p:spPr>
          <a:xfrm>
            <a:off x="459205" y="1479550"/>
            <a:ext cx="4644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Let us calculate the nearest neighbor at </a:t>
            </a:r>
            <a:r>
              <a:rPr lang="en-US" sz="3000" b="1" dirty="0">
                <a:solidFill>
                  <a:srgbClr val="00B050"/>
                </a:solidFill>
              </a:rPr>
              <a:t>k=3</a:t>
            </a:r>
          </a:p>
        </p:txBody>
      </p:sp>
    </p:spTree>
    <p:extLst>
      <p:ext uri="{BB962C8B-B14F-4D97-AF65-F5344CB8AC3E}">
        <p14:creationId xmlns:p14="http://schemas.microsoft.com/office/powerpoint/2010/main" val="33137724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664611A-54B9-FF6A-29EF-4B0701148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265449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How does the KNN Algorithm work?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E93793-C588-E3DC-47D3-B858FE64CEA4}"/>
              </a:ext>
            </a:extLst>
          </p:cNvPr>
          <p:cNvSpPr txBox="1"/>
          <p:nvPr/>
        </p:nvSpPr>
        <p:spPr>
          <a:xfrm>
            <a:off x="459205" y="1479550"/>
            <a:ext cx="46441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The majority of its neighbors are </a:t>
            </a:r>
            <a:r>
              <a:rPr lang="en-US" sz="3000" b="1" dirty="0">
                <a:solidFill>
                  <a:srgbClr val="7030A0"/>
                </a:solidFill>
              </a:rPr>
              <a:t>”Normal”</a:t>
            </a:r>
            <a:r>
              <a:rPr lang="en-US" sz="3000" b="1" dirty="0"/>
              <a:t>. </a:t>
            </a:r>
            <a:r>
              <a:rPr lang="en-US" sz="3000" dirty="0"/>
              <a:t>Hence, having a weight of </a:t>
            </a:r>
            <a:r>
              <a:rPr lang="en-US" sz="3000" b="1" dirty="0">
                <a:solidFill>
                  <a:srgbClr val="0070C0"/>
                </a:solidFill>
              </a:rPr>
              <a:t>57 kg </a:t>
            </a:r>
            <a:r>
              <a:rPr lang="en-US" sz="3000" dirty="0"/>
              <a:t>and a height of </a:t>
            </a:r>
            <a:r>
              <a:rPr lang="en-US" sz="3000" b="1" dirty="0">
                <a:solidFill>
                  <a:srgbClr val="0070C0"/>
                </a:solidFill>
              </a:rPr>
              <a:t>170 cm </a:t>
            </a:r>
            <a:r>
              <a:rPr lang="en-US" sz="3000" dirty="0"/>
              <a:t>is </a:t>
            </a:r>
            <a:r>
              <a:rPr lang="en-US" sz="3000" b="1" dirty="0">
                <a:solidFill>
                  <a:srgbClr val="00B050"/>
                </a:solidFill>
              </a:rPr>
              <a:t>Normal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5EFBE2-017E-D7B2-6EA9-4133A1D9E7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781" y="1415998"/>
            <a:ext cx="5782424" cy="3537293"/>
          </a:xfrm>
          <a:prstGeom prst="rect">
            <a:avLst/>
          </a:prstGeom>
        </p:spPr>
      </p:pic>
      <p:graphicFrame>
        <p:nvGraphicFramePr>
          <p:cNvPr id="10" name="Table 2">
            <a:extLst>
              <a:ext uri="{FF2B5EF4-FFF2-40B4-BE49-F238E27FC236}">
                <a16:creationId xmlns:a16="http://schemas.microsoft.com/office/drawing/2014/main" id="{991E3447-C827-1239-96ED-D5C5CC15EE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58826"/>
              </p:ext>
            </p:extLst>
          </p:nvPr>
        </p:nvGraphicFramePr>
        <p:xfrm>
          <a:off x="668268" y="4196340"/>
          <a:ext cx="4226010" cy="5827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08670">
                  <a:extLst>
                    <a:ext uri="{9D8B030D-6E8A-4147-A177-3AD203B41FA5}">
                      <a16:colId xmlns:a16="http://schemas.microsoft.com/office/drawing/2014/main" val="2450462042"/>
                    </a:ext>
                  </a:extLst>
                </a:gridCol>
                <a:gridCol w="1408670">
                  <a:extLst>
                    <a:ext uri="{9D8B030D-6E8A-4147-A177-3AD203B41FA5}">
                      <a16:colId xmlns:a16="http://schemas.microsoft.com/office/drawing/2014/main" val="881086324"/>
                    </a:ext>
                  </a:extLst>
                </a:gridCol>
                <a:gridCol w="1408670">
                  <a:extLst>
                    <a:ext uri="{9D8B030D-6E8A-4147-A177-3AD203B41FA5}">
                      <a16:colId xmlns:a16="http://schemas.microsoft.com/office/drawing/2014/main" val="939477831"/>
                    </a:ext>
                  </a:extLst>
                </a:gridCol>
              </a:tblGrid>
              <a:tr h="582701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57 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170 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/>
                        <a:t>Normal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410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7862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130609-45CA-1C6B-9C6F-9321E6178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73" y="363557"/>
            <a:ext cx="10157254" cy="567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71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130609-45CA-1C6B-9C6F-9321E6178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73" y="363557"/>
            <a:ext cx="10157254" cy="567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69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5141A3-2C91-418E-B60E-677BD8178A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448" y="696526"/>
            <a:ext cx="7687104" cy="515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892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0380C7-0440-ABA4-A1B1-35A817286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950" y="841804"/>
            <a:ext cx="6642100" cy="4457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2BA09B-DA03-EF25-A2C3-FA6D7D75BA98}"/>
              </a:ext>
            </a:extLst>
          </p:cNvPr>
          <p:cNvSpPr txBox="1"/>
          <p:nvPr/>
        </p:nvSpPr>
        <p:spPr>
          <a:xfrm>
            <a:off x="155520" y="2915145"/>
            <a:ext cx="2012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Sharpness of Claws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86AF86-EE71-7250-DA0B-1C496795FD76}"/>
              </a:ext>
            </a:extLst>
          </p:cNvPr>
          <p:cNvSpPr txBox="1"/>
          <p:nvPr/>
        </p:nvSpPr>
        <p:spPr>
          <a:xfrm>
            <a:off x="5338934" y="5669056"/>
            <a:ext cx="1534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Length of ears</a:t>
            </a:r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3F29309A-6034-E135-E4FA-9A7B4BD38121}"/>
              </a:ext>
            </a:extLst>
          </p:cNvPr>
          <p:cNvSpPr/>
          <p:nvPr/>
        </p:nvSpPr>
        <p:spPr>
          <a:xfrm>
            <a:off x="2167546" y="530567"/>
            <a:ext cx="484632" cy="5138489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5B8E36B1-8FC6-5196-A406-1B0B7A881820}"/>
              </a:ext>
            </a:extLst>
          </p:cNvPr>
          <p:cNvSpPr/>
          <p:nvPr/>
        </p:nvSpPr>
        <p:spPr>
          <a:xfrm rot="5400000">
            <a:off x="5699773" y="1887100"/>
            <a:ext cx="484632" cy="7361605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25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924AAB-B99B-78E5-484D-C5589A86F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59" y="521270"/>
            <a:ext cx="9583482" cy="534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49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0152C7-3756-BCF0-313A-9AB515F5C9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00" y="754964"/>
            <a:ext cx="6680200" cy="4483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1D8780-0B28-70ED-4865-64FB5A9C0AD8}"/>
              </a:ext>
            </a:extLst>
          </p:cNvPr>
          <p:cNvSpPr txBox="1"/>
          <p:nvPr/>
        </p:nvSpPr>
        <p:spPr>
          <a:xfrm>
            <a:off x="155520" y="2915145"/>
            <a:ext cx="2012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Sharpness of Claws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A33E76-F3E1-4ADD-60B6-B565A5F377FD}"/>
              </a:ext>
            </a:extLst>
          </p:cNvPr>
          <p:cNvSpPr txBox="1"/>
          <p:nvPr/>
        </p:nvSpPr>
        <p:spPr>
          <a:xfrm>
            <a:off x="5338934" y="5669056"/>
            <a:ext cx="1534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Length of ears</a:t>
            </a:r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36853226-5C1F-3DEC-267A-D7246237821D}"/>
              </a:ext>
            </a:extLst>
          </p:cNvPr>
          <p:cNvSpPr/>
          <p:nvPr/>
        </p:nvSpPr>
        <p:spPr>
          <a:xfrm>
            <a:off x="2167546" y="530567"/>
            <a:ext cx="484632" cy="5138489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8D474ED0-F83A-E2B1-10DF-E947F1C8D4D3}"/>
              </a:ext>
            </a:extLst>
          </p:cNvPr>
          <p:cNvSpPr/>
          <p:nvPr/>
        </p:nvSpPr>
        <p:spPr>
          <a:xfrm rot="5400000">
            <a:off x="5699773" y="1887100"/>
            <a:ext cx="484632" cy="7361605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080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622FF19-6ECD-4B79-A412-9430824D2B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ACF14CA-9E7F-410C-99DF-E0FAFDE78C1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C1A3F1B-CE3A-47AB-9F84-47E78646797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1809</TotalTime>
  <Words>2100</Words>
  <Application>Microsoft Office PowerPoint</Application>
  <PresentationFormat>Widescreen</PresentationFormat>
  <Paragraphs>386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Calibri Light</vt:lpstr>
      <vt:lpstr>Calibri Light (Headings)</vt:lpstr>
      <vt:lpstr>Cambria Math</vt:lpstr>
      <vt:lpstr>Charter</vt:lpstr>
      <vt:lpstr>Wingdings</vt:lpstr>
      <vt:lpstr>Office Theme</vt:lpstr>
      <vt:lpstr>K-Nearest Neighbor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KNN?</vt:lpstr>
      <vt:lpstr>What is KNN?</vt:lpstr>
      <vt:lpstr>What is KNN?</vt:lpstr>
      <vt:lpstr>What is KNN?</vt:lpstr>
      <vt:lpstr>What is KNN?</vt:lpstr>
      <vt:lpstr>PowerPoint Presentation</vt:lpstr>
      <vt:lpstr>How do we choose ”K”?</vt:lpstr>
      <vt:lpstr>How do we choose ”K”?</vt:lpstr>
      <vt:lpstr>How do we choose ”K”?</vt:lpstr>
      <vt:lpstr>PowerPoint Presentation</vt:lpstr>
      <vt:lpstr>When do we use KNN?</vt:lpstr>
      <vt:lpstr>PowerPoint Presentation</vt:lpstr>
      <vt:lpstr>How does the KNN Algorithm work?</vt:lpstr>
      <vt:lpstr>How does the KNN Algorithm work?</vt:lpstr>
      <vt:lpstr>How does the KNN Algorithm work?</vt:lpstr>
      <vt:lpstr>How does the KNN Algorithm work?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does the KNN Algorithm work?</vt:lpstr>
      <vt:lpstr>How does the KNN Algorithm work?</vt:lpstr>
      <vt:lpstr>How does the KNN Algorithm work?</vt:lpstr>
      <vt:lpstr>How does the KNN Algorithm work?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Elizer Jr.</cp:lastModifiedBy>
  <cp:revision>295</cp:revision>
  <dcterms:created xsi:type="dcterms:W3CDTF">2022-05-11T03:47:05Z</dcterms:created>
  <dcterms:modified xsi:type="dcterms:W3CDTF">2023-09-06T13:35:37Z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</Properties>
</file>